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4"/>
  </p:notesMasterIdLst>
  <p:handoutMasterIdLst>
    <p:handoutMasterId r:id="rId35"/>
  </p:handoutMasterIdLst>
  <p:sldIdLst>
    <p:sldId id="256" r:id="rId3"/>
    <p:sldId id="295" r:id="rId4"/>
    <p:sldId id="308" r:id="rId5"/>
    <p:sldId id="296" r:id="rId6"/>
    <p:sldId id="258" r:id="rId7"/>
    <p:sldId id="299" r:id="rId8"/>
    <p:sldId id="298" r:id="rId9"/>
    <p:sldId id="260" r:id="rId10"/>
    <p:sldId id="262" r:id="rId11"/>
    <p:sldId id="261" r:id="rId12"/>
    <p:sldId id="265" r:id="rId13"/>
    <p:sldId id="278" r:id="rId14"/>
    <p:sldId id="272" r:id="rId15"/>
    <p:sldId id="275" r:id="rId16"/>
    <p:sldId id="277" r:id="rId17"/>
    <p:sldId id="276" r:id="rId18"/>
    <p:sldId id="301" r:id="rId19"/>
    <p:sldId id="297" r:id="rId20"/>
    <p:sldId id="305" r:id="rId21"/>
    <p:sldId id="310" r:id="rId22"/>
    <p:sldId id="289" r:id="rId23"/>
    <p:sldId id="266" r:id="rId24"/>
    <p:sldId id="271" r:id="rId25"/>
    <p:sldId id="264" r:id="rId26"/>
    <p:sldId id="267" r:id="rId27"/>
    <p:sldId id="309" r:id="rId28"/>
    <p:sldId id="303" r:id="rId29"/>
    <p:sldId id="304" r:id="rId30"/>
    <p:sldId id="306" r:id="rId31"/>
    <p:sldId id="307" r:id="rId32"/>
    <p:sldId id="293" r:id="rId33"/>
  </p:sldIdLst>
  <p:sldSz cx="9144000" cy="6858000" type="screen4x3"/>
  <p:notesSz cx="6918325" cy="9204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98567" cy="460531"/>
          </a:xfrm>
          <a:prstGeom prst="rect">
            <a:avLst/>
          </a:prstGeom>
        </p:spPr>
        <p:txBody>
          <a:bodyPr vert="horz" lIns="90405" tIns="45202" rIns="90405" bIns="4520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18193" y="1"/>
            <a:ext cx="2998567" cy="460531"/>
          </a:xfrm>
          <a:prstGeom prst="rect">
            <a:avLst/>
          </a:prstGeom>
        </p:spPr>
        <p:txBody>
          <a:bodyPr vert="horz" lIns="90405" tIns="45202" rIns="90405" bIns="45202" rtlCol="0"/>
          <a:lstStyle>
            <a:lvl1pPr algn="r">
              <a:defRPr sz="1200"/>
            </a:lvl1pPr>
          </a:lstStyle>
          <a:p>
            <a:fld id="{81AD7E50-99E5-480B-9EDA-98088FC432BD}" type="datetimeFigureOut">
              <a:rPr lang="en-US" smtClean="0"/>
              <a:t>12/18/2014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42223"/>
            <a:ext cx="2998567" cy="460531"/>
          </a:xfrm>
          <a:prstGeom prst="rect">
            <a:avLst/>
          </a:prstGeom>
        </p:spPr>
        <p:txBody>
          <a:bodyPr vert="horz" lIns="90405" tIns="45202" rIns="90405" bIns="4520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18193" y="8742223"/>
            <a:ext cx="2998567" cy="460531"/>
          </a:xfrm>
          <a:prstGeom prst="rect">
            <a:avLst/>
          </a:prstGeom>
        </p:spPr>
        <p:txBody>
          <a:bodyPr vert="horz" lIns="90405" tIns="45202" rIns="90405" bIns="45202" rtlCol="0" anchor="b"/>
          <a:lstStyle>
            <a:lvl1pPr algn="r">
              <a:defRPr sz="1200"/>
            </a:lvl1pPr>
          </a:lstStyle>
          <a:p>
            <a:fld id="{F7F54024-3953-439F-83AD-C8039D911D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41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98567" cy="462102"/>
          </a:xfrm>
          <a:prstGeom prst="rect">
            <a:avLst/>
          </a:prstGeom>
        </p:spPr>
        <p:txBody>
          <a:bodyPr vert="horz" lIns="90405" tIns="45202" rIns="90405" bIns="45202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193" y="1"/>
            <a:ext cx="2998567" cy="462102"/>
          </a:xfrm>
          <a:prstGeom prst="rect">
            <a:avLst/>
          </a:prstGeom>
        </p:spPr>
        <p:txBody>
          <a:bodyPr vert="horz" lIns="90405" tIns="45202" rIns="90405" bIns="45202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BC354D2-C030-451D-9887-070023335080}" type="datetimeFigureOut">
              <a:rPr lang="en-US"/>
              <a:pPr>
                <a:defRPr/>
              </a:pPr>
              <a:t>12/18/2014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9063" y="1150938"/>
            <a:ext cx="4140200" cy="3105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5" tIns="45202" rIns="90405" bIns="4520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460" y="4429269"/>
            <a:ext cx="5533407" cy="3624517"/>
          </a:xfrm>
          <a:prstGeom prst="rect">
            <a:avLst/>
          </a:prstGeom>
        </p:spPr>
        <p:txBody>
          <a:bodyPr vert="horz" lIns="90405" tIns="45202" rIns="90405" bIns="4520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42223"/>
            <a:ext cx="2998567" cy="462102"/>
          </a:xfrm>
          <a:prstGeom prst="rect">
            <a:avLst/>
          </a:prstGeom>
        </p:spPr>
        <p:txBody>
          <a:bodyPr vert="horz" lIns="90405" tIns="45202" rIns="90405" bIns="45202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193" y="8742223"/>
            <a:ext cx="2998567" cy="462102"/>
          </a:xfrm>
          <a:prstGeom prst="rect">
            <a:avLst/>
          </a:prstGeom>
        </p:spPr>
        <p:txBody>
          <a:bodyPr vert="horz" wrap="square" lIns="90405" tIns="45202" rIns="90405" bIns="452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26BBA4-3B93-4E1B-A153-7A68DA2D58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8014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6EA6786-C3CB-4B47-BAC4-D1DED1E21B21}" type="slidenum">
              <a:rPr lang="en-US" altLang="en-US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E397A32-7FB6-401C-9CD8-DEFAB60C53BD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6EA6786-C3CB-4B47-BAC4-D1DED1E21B21}" type="slidenum">
              <a:rPr lang="en-US" altLang="en-US"/>
              <a:pPr/>
              <a:t>27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6EA6786-C3CB-4B47-BAC4-D1DED1E21B21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6EA6786-C3CB-4B47-BAC4-D1DED1E21B21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4537" indent="-282514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30055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82079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34100" indent="-226011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86123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38145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90167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42190" indent="-226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A7F0DED5-056C-4810-B0C3-E55BAC4311CE}" type="slidenum">
              <a:rPr lang="en-US" altLang="en-US"/>
              <a:pPr/>
              <a:t>31</a:t>
            </a:fld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F5755CC-B821-4438-AFBD-C891BD499787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3BF45FA-86C4-4487-A1CE-EC9E33AD10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286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D7C34F6-8032-4389-8F9B-CC7D8DB59C30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3B0D9E3-2604-4619-8D36-C1D3E5276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07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2D5794-F432-432E-B6CF-A8FE823A6A2F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8A6DD2E-C2E9-4FE1-88A2-7AF280BB95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6375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C0D4-C2D7-4921-A2F9-151B1751E340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68B9-05A2-468E-A202-0420614FD9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68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2C36-FA2B-47A5-A3D9-20DF3905D414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DE1CA-A9B7-4B17-9D69-857F2C856C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429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D8809-E4E3-44CE-AAB1-61986A850DC3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99EC-2D0E-4728-A4D8-2BB156180A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8539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E5C45-500E-4337-9388-5979166926B0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8F565-63C4-40EC-B170-7BF83D03AE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1179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3FA7-5777-40E4-BBFA-C7875B93D98D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C7E04-26F0-42F6-88C0-1948320EB4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3703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3A0CA-BF63-46DD-8788-A7B08C2F12CA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177D0-EE2C-4A4D-906D-A0D83955F4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4261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801FC-EA6A-4389-8588-0C41CF9B1582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EC48-07D6-4A81-B850-E7C6BD51F3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1812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3DC3-764D-401F-89EF-736793BBBA60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3752-7CDB-465D-BC43-75B2AF4ACF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132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95FD07-4AC8-45C9-AB45-89C4953CE8CC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8EB3877-1CB9-4215-B2EA-2E68EB5AB2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39915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50548-3CDC-4C57-8FA7-9DC7D99DE461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4B6CA-2B49-4263-B5FE-B7A0649E1A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25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AA52-7902-466A-B2BD-B91612B9CAAB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5321A-B867-4DD2-97E9-0AFD7D7975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425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01411-2B66-4E6A-9E14-E674B5ABF66A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9B85-9D29-4F62-87AE-D817EF32F6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3463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52869-F6B3-4985-9BD0-770208A44F7B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279E-1E35-40E4-B4D7-CBF2E01039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06652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0DC03-7A32-4BE0-90CA-67B8FE0ACC86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ABD9-4945-4A14-A233-6510DEC6A5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19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C1E241-9582-4E41-AF06-4B1366B3B672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72E18F6-1C8E-4041-A438-C489D13C20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76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8B66EA-69B2-4683-B6BB-734E2A814125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C37D471-C0D5-487C-AA64-854DB24CBE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43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A3A0EB2-F631-4A54-9A3B-A29395363B31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F150062-04DB-4496-83B8-C7537EBE71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682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5DA41D4-7AAB-44C1-9A89-A0967DD1833C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4B8E200-BC12-4C91-AA9E-7764FB6E7F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75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A4886F2-5714-44B4-926F-877C5A004301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6F66BEA-55F3-4033-AF0F-36D74163E7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70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1390E13-5730-4A5F-B5B2-D3C918EFE4A0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F79C966-3ADF-4663-B77A-406F4ACAAE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6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1B89594-D70F-45B1-8EE8-C03EC653A254}" type="datetime1">
              <a:rPr lang="en-US" altLang="en-US" smtClean="0"/>
              <a:t>12/18/2014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DF87D06-7D20-4054-9C59-D3FBFCCCF7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79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agenda-pg2-bottom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7763"/>
            <a:ext cx="91440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agenda-pg2-top-0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FF214-63BE-4041-9B2B-3E57DAAF895E}" type="datetime1">
              <a:rPr lang="en-US" smtClean="0"/>
              <a:t>12/18/2014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9860FEC-3A1B-4C47-A3ED-C226FB2F0B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pitol.tn.gov/Bills/105/Bill/HB3687.pdf" TargetMode="External"/><Relationship Id="rId13" Type="http://schemas.openxmlformats.org/officeDocument/2006/relationships/hyperlink" Target="http://state.tn.us/sos/acts/107/pub/pc0455.pdf" TargetMode="External"/><Relationship Id="rId3" Type="http://schemas.openxmlformats.org/officeDocument/2006/relationships/hyperlink" Target="http://www.sos.state.tx.us/elections/laws/hb758.shtml" TargetMode="External"/><Relationship Id="rId7" Type="http://schemas.openxmlformats.org/officeDocument/2006/relationships/hyperlink" Target="http://legis.sd.gov/docs/legsession/2010/Bills/SB101ENR.pdf" TargetMode="External"/><Relationship Id="rId12" Type="http://schemas.openxmlformats.org/officeDocument/2006/relationships/hyperlink" Target="http://www.nmlegis.gov/Sessions/11%20Regular/final/SB0337.pdf" TargetMode="External"/><Relationship Id="rId17" Type="http://schemas.openxmlformats.org/officeDocument/2006/relationships/image" Target="../media/image6.png"/><Relationship Id="rId2" Type="http://schemas.openxmlformats.org/officeDocument/2006/relationships/hyperlink" Target="http://www.leg.state.co.us/CLICS2004A/csl.nsf/fsbillcont3/B2E19D2C9A5BC42887256DFF005A4C65?Open&amp;file=153_enr.pdf" TargetMode="External"/><Relationship Id="rId16" Type="http://schemas.openxmlformats.org/officeDocument/2006/relationships/hyperlink" Target="http://www.ncsl.org/research/elections-and-campaigns/www.arkleg.state.ar.us/Bills/2013/Public/HB187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gis.nd.gov/assembly/60-2007/bill-text/HQVM0200.pdf" TargetMode="External"/><Relationship Id="rId11" Type="http://schemas.openxmlformats.org/officeDocument/2006/relationships/hyperlink" Target="http://www.in.gov/legislative/bills/2011/PDF/SE/SE0032.1.pdf" TargetMode="External"/><Relationship Id="rId5" Type="http://schemas.openxmlformats.org/officeDocument/2006/relationships/hyperlink" Target="http://coolice.legis.iowa.gov/Cool-ICE/default.asp?Category=BillInfo&amp;Service=Billbook&amp;ga=82&amp;hbill=HF2620" TargetMode="External"/><Relationship Id="rId15" Type="http://schemas.openxmlformats.org/officeDocument/2006/relationships/hyperlink" Target="http://le.utah.gov/~2011/bills/static/HB0130.html" TargetMode="External"/><Relationship Id="rId10" Type="http://schemas.openxmlformats.org/officeDocument/2006/relationships/hyperlink" Target="http://www.azleg.gov/legtext/50leg/1r/bills/hb2303s.pdf" TargetMode="External"/><Relationship Id="rId4" Type="http://schemas.openxmlformats.org/officeDocument/2006/relationships/hyperlink" Target="http://www.in.gov/legislative/bills/2006/PDF/HE/HE1011.1.pdf" TargetMode="External"/><Relationship Id="rId9" Type="http://schemas.openxmlformats.org/officeDocument/2006/relationships/hyperlink" Target="http://www.capitol.state.tx.us/BillLookup/History.aspx?LegSess=81R&amp;Bill=HB719" TargetMode="External"/><Relationship Id="rId14" Type="http://schemas.openxmlformats.org/officeDocument/2006/relationships/hyperlink" Target="http://www.capitol.state.tx.us/BillLookup/Text.aspx?LegSess=82R&amp;Bill=HB2194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 bwMode="auto">
          <a:xfrm>
            <a:off x="0" y="2362200"/>
            <a:ext cx="9144000" cy="1447800"/>
          </a:xfrm>
          <a:solidFill>
            <a:schemeClr val="accent1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Vote Centers: The Future of California Elections?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68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dirty="0" smtClean="0">
                <a:solidFill>
                  <a:srgbClr val="0077BE"/>
                </a:solidFill>
                <a:ea typeface="+mn-ea"/>
              </a:rPr>
              <a:t>December 11, 2014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>
              <a:solidFill>
                <a:srgbClr val="0077BE"/>
              </a:solidFill>
              <a:ea typeface="+mn-ea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 smtClean="0">
                <a:solidFill>
                  <a:srgbClr val="0077BE"/>
                </a:solidFill>
                <a:ea typeface="+mn-ea"/>
              </a:rPr>
              <a:t>Presented to the CACEO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77BE"/>
                </a:solidFill>
                <a:ea typeface="+mn-ea"/>
              </a:rPr>
              <a:t>New Law Conference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Potential Disadvantages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Some voters are resistant to change, especially those comfortable with local polling places</a:t>
            </a:r>
          </a:p>
          <a:p>
            <a:pPr eaLnBrk="1" hangingPunct="1"/>
            <a:r>
              <a:rPr lang="en-US" altLang="en-US" dirty="0" smtClean="0"/>
              <a:t>The distance to the voting location from home may increase for some voters</a:t>
            </a:r>
          </a:p>
          <a:p>
            <a:pPr eaLnBrk="1" hangingPunct="1"/>
            <a:r>
              <a:rPr lang="en-US" altLang="en-US" dirty="0" smtClean="0"/>
              <a:t>Increased dependence on technology</a:t>
            </a:r>
          </a:p>
          <a:p>
            <a:pPr eaLnBrk="1" hangingPunct="1"/>
            <a:r>
              <a:rPr lang="en-US" altLang="en-US" dirty="0" smtClean="0"/>
              <a:t>Not all voters welcome technology in the polling place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Vote </a:t>
            </a:r>
            <a:r>
              <a:rPr lang="en-US" altLang="en-US" b="1" smtClean="0">
                <a:solidFill>
                  <a:srgbClr val="0077BE"/>
                </a:solidFill>
              </a:rPr>
              <a:t>Center Components</a:t>
            </a:r>
            <a:endParaRPr lang="en-US"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 voting system that can provide any </a:t>
            </a:r>
            <a:r>
              <a:rPr lang="en-US" altLang="en-US" dirty="0"/>
              <a:t>eligible voter with their appropriate ballot style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An electronic poll book that can communicate with the voter registration database in real-time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 smtClean="0"/>
              <a:t>Legislation </a:t>
            </a:r>
            <a:r>
              <a:rPr lang="en-US" altLang="en-US" dirty="0"/>
              <a:t>permitting the use of vote centers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Providing Every Ballot Style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2296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Los Angeles County regularly has well over 200 ballot styles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Potential solutions for providing voters with their appropriate ballot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dirty="0" smtClean="0"/>
              <a:t>DRE voting </a:t>
            </a:r>
            <a:r>
              <a:rPr lang="en-US" altLang="en-US" smtClean="0"/>
              <a:t>machines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mtClean="0"/>
              <a:t>Paper </a:t>
            </a:r>
            <a:r>
              <a:rPr lang="en-US" altLang="en-US" dirty="0" smtClean="0"/>
              <a:t>ballot on demand systems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dirty="0" smtClean="0"/>
              <a:t>Paper ballot marking device loaded with every ballot style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Electronic Poll Book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600200"/>
            <a:ext cx="8610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Electronic poll books are used in 30 states</a:t>
            </a:r>
          </a:p>
          <a:p>
            <a:pPr lvl="1" eaLnBrk="1" hangingPunct="1"/>
            <a:r>
              <a:rPr lang="en-US" altLang="en-US" dirty="0" smtClean="0"/>
              <a:t>Regulation varies </a:t>
            </a:r>
            <a:r>
              <a:rPr lang="en-US" altLang="en-US" dirty="0"/>
              <a:t>from state to </a:t>
            </a:r>
            <a:r>
              <a:rPr lang="en-US" altLang="en-US" dirty="0" smtClean="0"/>
              <a:t>state</a:t>
            </a:r>
          </a:p>
          <a:p>
            <a:pPr lvl="1" eaLnBrk="1" hangingPunct="1"/>
            <a:r>
              <a:rPr lang="en-US" altLang="en-US" dirty="0" smtClean="0"/>
              <a:t>Some jurisdictions developed in-house solutions</a:t>
            </a:r>
          </a:p>
          <a:p>
            <a:pPr eaLnBrk="1" hangingPunct="1"/>
            <a:r>
              <a:rPr lang="en-US" altLang="en-US" dirty="0"/>
              <a:t>Replace paper rosters</a:t>
            </a:r>
          </a:p>
          <a:p>
            <a:pPr eaLnBrk="1" hangingPunct="1"/>
            <a:r>
              <a:rPr lang="en-US" altLang="en-US" dirty="0" smtClean="0"/>
              <a:t>Solutions consist of software and COTS (tablets, laptops, etc.) or bundled products</a:t>
            </a:r>
          </a:p>
          <a:p>
            <a:pPr eaLnBrk="1" hangingPunct="1"/>
            <a:r>
              <a:rPr lang="en-US" altLang="en-US" dirty="0" smtClean="0"/>
              <a:t>Can be connected to central database or operated offline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457200" y="1019175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Electronic Poll Book Benefits</a:t>
            </a: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Reduces printing costs and streamlines many post election processes</a:t>
            </a:r>
          </a:p>
          <a:p>
            <a:pPr eaLnBrk="1" hangingPunct="1"/>
            <a:r>
              <a:rPr lang="en-US" altLang="en-US" dirty="0" smtClean="0"/>
              <a:t>Speeds up the voter look up process and reduces mistakes</a:t>
            </a:r>
          </a:p>
          <a:p>
            <a:pPr eaLnBrk="1" hangingPunct="1"/>
            <a:r>
              <a:rPr lang="en-US" altLang="en-US" dirty="0" smtClean="0"/>
              <a:t>With a network connection can,</a:t>
            </a:r>
          </a:p>
          <a:p>
            <a:pPr lvl="1" eaLnBrk="1" hangingPunct="1"/>
            <a:r>
              <a:rPr lang="en-US" altLang="en-US" dirty="0" smtClean="0"/>
              <a:t>Monitor voting location status in real time </a:t>
            </a:r>
          </a:p>
          <a:p>
            <a:pPr lvl="1" eaLnBrk="1" hangingPunct="1"/>
            <a:r>
              <a:rPr lang="en-US" altLang="en-US" dirty="0" smtClean="0"/>
              <a:t>Track turnout statistics accurately</a:t>
            </a:r>
          </a:p>
          <a:p>
            <a:pPr lvl="1" eaLnBrk="1" hangingPunct="1"/>
            <a:r>
              <a:rPr lang="en-US" altLang="en-US" dirty="0" smtClean="0"/>
              <a:t>Retrieve and update any county-wide voter record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Potential Challenges</a:t>
            </a:r>
            <a:endParaRPr lang="en-US" alt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752600"/>
            <a:ext cx="8610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Costly to acquire software and hardware components </a:t>
            </a:r>
          </a:p>
          <a:p>
            <a:pPr eaLnBrk="1" hangingPunct="1"/>
            <a:r>
              <a:rPr lang="en-US" altLang="en-US" dirty="0" smtClean="0"/>
              <a:t>Compatibility with the existing statewide voter database</a:t>
            </a:r>
          </a:p>
          <a:p>
            <a:pPr eaLnBrk="1" hangingPunct="1"/>
            <a:r>
              <a:rPr lang="en-US" altLang="en-US" dirty="0" smtClean="0"/>
              <a:t>Data connectivity depending on state laws and regulations</a:t>
            </a:r>
          </a:p>
          <a:p>
            <a:pPr eaLnBrk="1" hangingPunct="1"/>
            <a:r>
              <a:rPr lang="en-US" altLang="en-US" dirty="0" smtClean="0"/>
              <a:t>Security against cyber threats</a:t>
            </a:r>
          </a:p>
          <a:p>
            <a:pPr eaLnBrk="1" hangingPunct="1"/>
            <a:r>
              <a:rPr lang="en-US" altLang="en-US" dirty="0" smtClean="0"/>
              <a:t>Malfunction can significantly impact an election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Experience to Learn From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2006 General Election Denver, Colorado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dirty="0" smtClean="0"/>
              <a:t>Major electronic poll book failures led to wait times of up to 3 hours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dirty="0" smtClean="0"/>
              <a:t>Between 18,000-20,000 voters left the polls because of the wait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400" i="1" dirty="0" smtClean="0"/>
              <a:t>“the ePollBook, developed exclusively for DEC… is of decidedly sub-professional architecture and construction and appears never to have been tested in any meaningful manner by either the vendor or by the DEC.” </a:t>
            </a:r>
            <a:endParaRPr lang="en-US" altLang="en-US" sz="2400" i="1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Early Voting Legislation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Legislation already exists permitting early voting centers in California</a:t>
            </a:r>
          </a:p>
          <a:p>
            <a:pPr eaLnBrk="1" hangingPunct="1"/>
            <a:r>
              <a:rPr lang="en-US" altLang="en-US" dirty="0" smtClean="0"/>
              <a:t>Early voting dates and locations are largely determined by counties</a:t>
            </a:r>
          </a:p>
          <a:p>
            <a:pPr eaLnBrk="1" hangingPunct="1"/>
            <a:r>
              <a:rPr lang="en-US" altLang="en-US" dirty="0" smtClean="0"/>
              <a:t>Vote-by-mail constitutes the vast majority of early voting in California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3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371600"/>
            <a:ext cx="6376212" cy="4800600"/>
          </a:xfrm>
        </p:spPr>
      </p:pic>
      <p:sp>
        <p:nvSpPr>
          <p:cNvPr id="4" name="TextBox 3"/>
          <p:cNvSpPr txBox="1"/>
          <p:nvPr/>
        </p:nvSpPr>
        <p:spPr>
          <a:xfrm>
            <a:off x="7620000" y="5638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National Conference of State Legislatures</a:t>
            </a:r>
            <a:endParaRPr lang="en-US" sz="1000" dirty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Early Voting Map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4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Clark County, Nevada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852,413 active registered </a:t>
            </a:r>
            <a:r>
              <a:rPr lang="en-US" altLang="en-US" dirty="0" smtClean="0"/>
              <a:t>voters</a:t>
            </a:r>
          </a:p>
          <a:p>
            <a:pPr eaLnBrk="1" hangingPunct="1"/>
            <a:r>
              <a:rPr lang="en-US" altLang="en-US" dirty="0" smtClean="0"/>
              <a:t>Early voting begins E-17 and ends E-3</a:t>
            </a:r>
          </a:p>
          <a:p>
            <a:pPr eaLnBrk="1" hangingPunct="1"/>
            <a:r>
              <a:rPr lang="en-US" altLang="en-US" dirty="0" smtClean="0"/>
              <a:t>88 early voting sites with 25 open each day during the 2014 election</a:t>
            </a:r>
          </a:p>
          <a:p>
            <a:pPr eaLnBrk="1" hangingPunct="1"/>
            <a:r>
              <a:rPr lang="en-US" altLang="en-US" dirty="0"/>
              <a:t>Offered long term (5-14 days) and short term (1-7 days) early voting sites</a:t>
            </a:r>
          </a:p>
          <a:p>
            <a:pPr eaLnBrk="1" hangingPunct="1"/>
            <a:r>
              <a:rPr lang="en-US" altLang="en-US" dirty="0" smtClean="0"/>
              <a:t>51.2% of registered voters voted early and early voting represented 63% of the turnout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24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77BE"/>
                </a:solidFill>
              </a:rPr>
              <a:t>Voting Systems Assessment Project</a:t>
            </a:r>
            <a:endParaRPr lang="en-US" alt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Seeking to modernize Los Angeles County’s aging voting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Developing a new voting system that is centered on the needs of Los Angeles County voters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Exploring new ways of administering elections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14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Origin of EDVC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Election day vote centers began in Larimer County, Colorado</a:t>
            </a:r>
          </a:p>
          <a:p>
            <a:pPr eaLnBrk="1" hangingPunct="1"/>
            <a:r>
              <a:rPr lang="en-US" altLang="en-US" dirty="0" smtClean="0"/>
              <a:t>EDVC were created in response to changes in election administration brought by HAVA</a:t>
            </a:r>
          </a:p>
          <a:p>
            <a:pPr eaLnBrk="1" hangingPunct="1"/>
            <a:r>
              <a:rPr lang="en-US" altLang="en-US" dirty="0" smtClean="0"/>
              <a:t>Colorado has since moved to all mail voting, and now operates Voter Service and Polling Centers on Election Day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12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Transition to EDVC</a:t>
            </a:r>
            <a:endParaRPr lang="en-US" alt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Election day vote centers operate similarly to early voting centers</a:t>
            </a:r>
          </a:p>
          <a:p>
            <a:pPr eaLnBrk="1" hangingPunct="1"/>
            <a:r>
              <a:rPr lang="en-US" altLang="en-US" dirty="0" smtClean="0"/>
              <a:t>Success with early voting centers makes the implementation of EDVC easier</a:t>
            </a:r>
          </a:p>
          <a:p>
            <a:pPr eaLnBrk="1" hangingPunct="1"/>
            <a:r>
              <a:rPr lang="en-US" altLang="en-US" dirty="0" smtClean="0"/>
              <a:t>Travis County, Texas (652,463 RV)</a:t>
            </a:r>
          </a:p>
          <a:p>
            <a:pPr lvl="1" eaLnBrk="1" hangingPunct="1"/>
            <a:r>
              <a:rPr lang="en-US" altLang="en-US" dirty="0" smtClean="0"/>
              <a:t>Used their early voting framework</a:t>
            </a:r>
          </a:p>
          <a:p>
            <a:pPr lvl="1" eaLnBrk="1" hangingPunct="1"/>
            <a:r>
              <a:rPr lang="en-US" altLang="en-US" dirty="0" smtClean="0"/>
              <a:t>Used same </a:t>
            </a:r>
            <a:r>
              <a:rPr lang="en-US" altLang="en-US" dirty="0"/>
              <a:t>technology and location type</a:t>
            </a:r>
          </a:p>
          <a:p>
            <a:pPr lvl="1" eaLnBrk="1" hangingPunct="1"/>
            <a:r>
              <a:rPr lang="en-US" altLang="en-US" dirty="0" smtClean="0"/>
              <a:t>Early voters were less </a:t>
            </a:r>
            <a:r>
              <a:rPr lang="en-US" altLang="en-US" dirty="0"/>
              <a:t>attached to a</a:t>
            </a:r>
            <a:r>
              <a:rPr lang="en-US" altLang="en-US" dirty="0" smtClean="0"/>
              <a:t> polling </a:t>
            </a:r>
            <a:r>
              <a:rPr lang="en-US" altLang="en-US" dirty="0"/>
              <a:t>place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71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EDVC Legislation</a:t>
            </a:r>
            <a:endParaRPr lang="en-US" alt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 smtClean="0"/>
              <a:t>11 states have passed EDVC legislation</a:t>
            </a:r>
          </a:p>
          <a:p>
            <a:pPr lvl="1" eaLnBrk="1" hangingPunct="1"/>
            <a:r>
              <a:rPr lang="en-US" altLang="en-US" sz="2400" dirty="0" smtClean="0"/>
              <a:t>Only Texas and Indiana use EDVC for general elections</a:t>
            </a:r>
          </a:p>
          <a:p>
            <a:pPr eaLnBrk="1" hangingPunct="1"/>
            <a:r>
              <a:rPr lang="en-US" altLang="en-US" sz="2800" dirty="0" smtClean="0"/>
              <a:t>Support of elected officials and stakeholders at the state level is critical</a:t>
            </a:r>
          </a:p>
          <a:p>
            <a:pPr eaLnBrk="1" hangingPunct="1"/>
            <a:r>
              <a:rPr lang="en-US" altLang="en-US" sz="2800" dirty="0" smtClean="0"/>
              <a:t>EDVC are codified as an option, not a requirement</a:t>
            </a:r>
          </a:p>
          <a:p>
            <a:pPr eaLnBrk="1" hangingPunct="1"/>
            <a:r>
              <a:rPr lang="en-US" altLang="en-US" sz="2800" dirty="0"/>
              <a:t>Sets the rules and conditions for the use of </a:t>
            </a:r>
            <a:r>
              <a:rPr lang="en-US" altLang="en-US" sz="2800" dirty="0" smtClean="0"/>
              <a:t>EDVC</a:t>
            </a:r>
          </a:p>
          <a:p>
            <a:pPr eaLnBrk="1" hangingPunct="1"/>
            <a:r>
              <a:rPr lang="en-US" altLang="en-US" sz="2800" dirty="0" smtClean="0"/>
              <a:t>Details the implementation method</a:t>
            </a:r>
          </a:p>
          <a:p>
            <a:pPr lvl="1" eaLnBrk="1" hangingPunct="1"/>
            <a:r>
              <a:rPr lang="en-US" altLang="en-US" sz="2400" dirty="0" smtClean="0"/>
              <a:t>Usually through a controlled pilot program during an odd year election</a:t>
            </a:r>
            <a:endParaRPr lang="en-US" altLang="en-US" sz="2400" dirty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Number of Voters per Vote Center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600200"/>
            <a:ext cx="88392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Texas</a:t>
            </a:r>
            <a:r>
              <a:rPr lang="en-US" altLang="en-US" sz="2800" dirty="0" smtClean="0"/>
              <a:t> </a:t>
            </a:r>
          </a:p>
          <a:p>
            <a:pPr lvl="1" eaLnBrk="1" hangingPunct="1"/>
            <a:r>
              <a:rPr lang="en-US" altLang="en-US" sz="2600" dirty="0" smtClean="0"/>
              <a:t>5,000 voters for precinct based polling places </a:t>
            </a:r>
          </a:p>
          <a:p>
            <a:pPr lvl="1" eaLnBrk="1" hangingPunct="1"/>
            <a:r>
              <a:rPr lang="en-US" altLang="en-US" sz="2600" dirty="0" smtClean="0"/>
              <a:t>Counties can reduce their voting locations by 35%</a:t>
            </a:r>
          </a:p>
          <a:p>
            <a:pPr lvl="1" eaLnBrk="1" hangingPunct="1"/>
            <a:r>
              <a:rPr lang="en-US" altLang="en-US" sz="2600" dirty="0" smtClean="0"/>
              <a:t>Up to 7,692 voters per vote center</a:t>
            </a:r>
          </a:p>
          <a:p>
            <a:pPr eaLnBrk="1" hangingPunct="1"/>
            <a:r>
              <a:rPr lang="en-US" altLang="en-US" dirty="0" smtClean="0"/>
              <a:t>Indiana</a:t>
            </a:r>
          </a:p>
          <a:p>
            <a:pPr lvl="1" eaLnBrk="1" hangingPunct="1"/>
            <a:r>
              <a:rPr lang="en-US" altLang="en-US" sz="2600" dirty="0" smtClean="0"/>
              <a:t>1,000 voters for precinct based polling places</a:t>
            </a:r>
          </a:p>
          <a:p>
            <a:pPr lvl="1" eaLnBrk="1" hangingPunct="1"/>
            <a:r>
              <a:rPr lang="en-US" altLang="en-US" sz="2600" dirty="0" smtClean="0"/>
              <a:t>Up to 10,000 voters per vote center (modeled after Colorado)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Legislative Map</a:t>
            </a:r>
            <a:endParaRPr lang="en-US" altLang="en-US" dirty="0" smtClean="0"/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228600" y="2514600"/>
            <a:ext cx="1905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b="1" u="sng" dirty="0"/>
              <a:t>Indiana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b="1" u="sng" dirty="0" smtClean="0"/>
              <a:t>Texas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b="1" u="sng" dirty="0" smtClean="0"/>
              <a:t>Colorado*</a:t>
            </a:r>
            <a:endParaRPr lang="en-US" altLang="en-US" b="1" u="sng" dirty="0"/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Tennessee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New Mexico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Arizona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Utah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S. Dakota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N. Dakota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 smtClean="0"/>
              <a:t>Iowa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 smtClean="0"/>
              <a:t>Arkansas</a:t>
            </a: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854278"/>
            <a:ext cx="5715000" cy="381000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Legislative Milestones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dirty="0" smtClean="0"/>
              <a:t>2004 </a:t>
            </a:r>
            <a:r>
              <a:rPr lang="en-US" altLang="en-US" sz="2400" dirty="0" smtClean="0"/>
              <a:t>— Colorado (</a:t>
            </a:r>
            <a:r>
              <a:rPr lang="en-US" altLang="en-US" sz="2400" u="sng" dirty="0">
                <a:hlinkClick r:id="rId2"/>
              </a:rPr>
              <a:t>SB 153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b="1" dirty="0" smtClean="0"/>
              <a:t>2005 </a:t>
            </a:r>
            <a:r>
              <a:rPr lang="en-US" altLang="en-US" sz="2400" dirty="0"/>
              <a:t>—</a:t>
            </a:r>
            <a:r>
              <a:rPr lang="en-US" altLang="en-US" sz="2400" b="1" dirty="0" smtClean="0"/>
              <a:t> </a:t>
            </a:r>
            <a:r>
              <a:rPr lang="en-US" altLang="en-US" sz="2400" dirty="0" smtClean="0"/>
              <a:t>Texas</a:t>
            </a:r>
            <a:r>
              <a:rPr lang="en-US" altLang="en-US" sz="2400" b="1" dirty="0" smtClean="0"/>
              <a:t> </a:t>
            </a:r>
            <a:r>
              <a:rPr lang="en-US" altLang="en-US" sz="2400" dirty="0" smtClean="0"/>
              <a:t>(</a:t>
            </a:r>
            <a:r>
              <a:rPr lang="en-US" altLang="en-US" sz="2400" u="sng" dirty="0">
                <a:hlinkClick r:id="rId3"/>
              </a:rPr>
              <a:t>HB 758</a:t>
            </a:r>
            <a:r>
              <a:rPr lang="en-US" altLang="en-US" sz="2400" dirty="0" smtClean="0"/>
              <a:t>)</a:t>
            </a:r>
          </a:p>
          <a:p>
            <a:r>
              <a:rPr lang="en-US" altLang="en-US" sz="2400" b="1" dirty="0" smtClean="0"/>
              <a:t>2006 </a:t>
            </a:r>
            <a:r>
              <a:rPr lang="en-US" altLang="en-US" sz="2400" dirty="0" smtClean="0"/>
              <a:t>— Indiana (</a:t>
            </a:r>
            <a:r>
              <a:rPr lang="en-US" altLang="en-US" sz="2400" dirty="0" smtClean="0">
                <a:hlinkClick r:id="rId4"/>
              </a:rPr>
              <a:t>HB 1011</a:t>
            </a:r>
            <a:r>
              <a:rPr lang="en-US" altLang="en-US" sz="2400" dirty="0" smtClean="0"/>
              <a:t>). </a:t>
            </a:r>
          </a:p>
          <a:p>
            <a:r>
              <a:rPr lang="en-US" altLang="en-US" sz="2400" b="1" dirty="0" smtClean="0"/>
              <a:t>2008</a:t>
            </a:r>
            <a:r>
              <a:rPr lang="en-US" altLang="en-US" sz="2400" dirty="0" smtClean="0"/>
              <a:t> — Iowa (</a:t>
            </a:r>
            <a:r>
              <a:rPr lang="en-US" altLang="en-US" sz="2400" dirty="0" smtClean="0">
                <a:hlinkClick r:id="rId5"/>
              </a:rPr>
              <a:t>HF 2620</a:t>
            </a:r>
            <a:r>
              <a:rPr lang="en-US" altLang="en-US" sz="2400" dirty="0" smtClean="0"/>
              <a:t>).</a:t>
            </a:r>
          </a:p>
          <a:p>
            <a:r>
              <a:rPr lang="en-US" altLang="en-US" sz="2400" b="1" dirty="0" smtClean="0"/>
              <a:t>2010</a:t>
            </a:r>
            <a:r>
              <a:rPr lang="en-US" altLang="en-US" sz="2400" dirty="0" smtClean="0"/>
              <a:t> — North Dakota (</a:t>
            </a:r>
            <a:r>
              <a:rPr lang="en-US" altLang="en-US" sz="2400" dirty="0" smtClean="0">
                <a:hlinkClick r:id="rId6"/>
              </a:rPr>
              <a:t>HB 1378</a:t>
            </a:r>
            <a:r>
              <a:rPr lang="en-US" altLang="en-US" sz="2400" dirty="0" smtClean="0"/>
              <a:t>), South Dakota (</a:t>
            </a:r>
            <a:r>
              <a:rPr lang="en-US" altLang="en-US" sz="2400" dirty="0" smtClean="0">
                <a:hlinkClick r:id="rId7"/>
              </a:rPr>
              <a:t>SB 101</a:t>
            </a:r>
            <a:r>
              <a:rPr lang="en-US" altLang="en-US" sz="2400" dirty="0" smtClean="0"/>
              <a:t>), Tennessee (</a:t>
            </a:r>
            <a:r>
              <a:rPr lang="en-US" altLang="en-US" sz="2400" dirty="0" smtClean="0">
                <a:hlinkClick r:id="rId8"/>
              </a:rPr>
              <a:t>SB 3687</a:t>
            </a:r>
            <a:r>
              <a:rPr lang="en-US" altLang="en-US" sz="2400" dirty="0" smtClean="0"/>
              <a:t>) and Texas (</a:t>
            </a:r>
            <a:r>
              <a:rPr lang="en-US" altLang="en-US" sz="2400" dirty="0" smtClean="0">
                <a:hlinkClick r:id="rId9"/>
              </a:rPr>
              <a:t>HB 719</a:t>
            </a:r>
            <a:r>
              <a:rPr lang="en-US" altLang="en-US" sz="2400" dirty="0" smtClean="0"/>
              <a:t>) </a:t>
            </a:r>
          </a:p>
          <a:p>
            <a:r>
              <a:rPr lang="en-US" altLang="en-US" sz="2400" b="1" dirty="0" smtClean="0"/>
              <a:t>2011 </a:t>
            </a:r>
            <a:r>
              <a:rPr lang="en-US" altLang="en-US" sz="2400" dirty="0" smtClean="0"/>
              <a:t>— Arizona (</a:t>
            </a:r>
            <a:r>
              <a:rPr lang="en-US" altLang="en-US" sz="2400" dirty="0" smtClean="0">
                <a:hlinkClick r:id="rId10"/>
              </a:rPr>
              <a:t>HB 2303</a:t>
            </a:r>
            <a:r>
              <a:rPr lang="en-US" altLang="en-US" sz="2400" dirty="0" smtClean="0"/>
              <a:t>), Indiana (</a:t>
            </a:r>
            <a:r>
              <a:rPr lang="en-US" altLang="en-US" sz="2400" dirty="0" smtClean="0">
                <a:hlinkClick r:id="rId11"/>
              </a:rPr>
              <a:t>SB 32</a:t>
            </a:r>
            <a:r>
              <a:rPr lang="en-US" altLang="en-US" sz="2400" dirty="0" smtClean="0"/>
              <a:t>), New Mexico (</a:t>
            </a:r>
            <a:r>
              <a:rPr lang="en-US" altLang="en-US" sz="2400" dirty="0" smtClean="0">
                <a:hlinkClick r:id="rId12"/>
              </a:rPr>
              <a:t>SB 337</a:t>
            </a:r>
            <a:r>
              <a:rPr lang="en-US" altLang="en-US" sz="2400" dirty="0" smtClean="0"/>
              <a:t>), Tennessee (</a:t>
            </a:r>
            <a:r>
              <a:rPr lang="en-US" altLang="en-US" sz="2400" dirty="0" smtClean="0">
                <a:hlinkClick r:id="rId13"/>
              </a:rPr>
              <a:t>HB 1268</a:t>
            </a:r>
            <a:r>
              <a:rPr lang="en-US" altLang="en-US" sz="2400" dirty="0" smtClean="0"/>
              <a:t>), Texas (</a:t>
            </a:r>
            <a:r>
              <a:rPr lang="en-US" altLang="en-US" sz="2400" dirty="0" smtClean="0">
                <a:hlinkClick r:id="rId14"/>
              </a:rPr>
              <a:t>HB 2194</a:t>
            </a:r>
            <a:r>
              <a:rPr lang="en-US" altLang="en-US" sz="2400" dirty="0" smtClean="0"/>
              <a:t>) and Utah (</a:t>
            </a:r>
            <a:r>
              <a:rPr lang="en-US" altLang="en-US" sz="2400" dirty="0" smtClean="0">
                <a:hlinkClick r:id="rId15"/>
              </a:rPr>
              <a:t>HB 130</a:t>
            </a:r>
            <a:r>
              <a:rPr lang="en-US" altLang="en-US" sz="2400" dirty="0" smtClean="0"/>
              <a:t>) </a:t>
            </a:r>
          </a:p>
          <a:p>
            <a:r>
              <a:rPr lang="en-US" altLang="en-US" sz="2400" b="1" dirty="0" smtClean="0"/>
              <a:t>2013 </a:t>
            </a:r>
            <a:r>
              <a:rPr lang="en-US" altLang="en-US" sz="2400" dirty="0" smtClean="0"/>
              <a:t>— Arkansas (</a:t>
            </a:r>
            <a:r>
              <a:rPr lang="en-US" altLang="en-US" sz="2400" dirty="0" smtClean="0">
                <a:hlinkClick r:id="rId16"/>
              </a:rPr>
              <a:t>HB 1875</a:t>
            </a:r>
            <a:r>
              <a:rPr lang="en-US" altLang="en-US" sz="2400" dirty="0" smtClean="0"/>
              <a:t>)</a:t>
            </a:r>
            <a:endParaRPr lang="en-US" altLang="en-US" sz="2400" b="1" dirty="0" smtClean="0"/>
          </a:p>
          <a:p>
            <a:pPr lvl="1"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791200"/>
            <a:ext cx="14446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Legislative Findings</a:t>
            </a:r>
            <a:endParaRPr lang="en-US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EDVC legislation has been passed by both  Democrat and Republican state legislatures</a:t>
            </a:r>
          </a:p>
          <a:p>
            <a:r>
              <a:rPr lang="en-US" altLang="en-US" dirty="0" smtClean="0"/>
              <a:t>EDVC legislation has remained outside of the partisan discussion</a:t>
            </a:r>
          </a:p>
          <a:p>
            <a:pPr lvl="1"/>
            <a:r>
              <a:rPr lang="en-US" altLang="en-US" dirty="0" smtClean="0"/>
              <a:t>It’s not politically charged in the way that early voting period and voter identification are</a:t>
            </a:r>
          </a:p>
          <a:p>
            <a:r>
              <a:rPr lang="en-US" altLang="en-US" dirty="0" smtClean="0"/>
              <a:t>Strong support for EDVC from election administrators</a:t>
            </a:r>
          </a:p>
          <a:p>
            <a:endParaRPr lang="en-US" altLang="en-US" dirty="0" smtClean="0"/>
          </a:p>
          <a:p>
            <a:pPr lvl="1"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4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Key Findings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4582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Academic research has shown EDVC has a positive or neutral impact on turnout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Fiscal study in Indiana shows major Election Day savings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The number of EDVC counties is growing in Texas and Indiana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All states with EDVC use early voting centers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Success </a:t>
            </a:r>
            <a:r>
              <a:rPr lang="en-US" altLang="en-US" dirty="0"/>
              <a:t>and history of early voting makes the transition to EDVC easier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37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Best Practices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524000"/>
            <a:ext cx="84582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Stakeholders must be engaged throughout the transition to early </a:t>
            </a:r>
            <a:r>
              <a:rPr lang="en-US" altLang="en-US" dirty="0" smtClean="0"/>
              <a:t>voting centers </a:t>
            </a:r>
            <a:r>
              <a:rPr lang="en-US" altLang="en-US" dirty="0"/>
              <a:t>and EDVC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Voter education and outreach is critical to a successful implementation of early </a:t>
            </a:r>
            <a:r>
              <a:rPr lang="en-US" altLang="en-US" dirty="0" smtClean="0"/>
              <a:t>voting centers </a:t>
            </a:r>
            <a:r>
              <a:rPr lang="en-US" altLang="en-US" dirty="0"/>
              <a:t>and EDVC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Rolling out too many new components at once is </a:t>
            </a:r>
            <a:r>
              <a:rPr lang="en-US" altLang="en-US" dirty="0" smtClean="0"/>
              <a:t>risky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This process will take time, and it may take multiple cycles to develop a mature program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00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rgbClr val="0077BE"/>
                </a:solidFill>
              </a:rPr>
              <a:t>Vote Centers in </a:t>
            </a:r>
            <a:r>
              <a:rPr lang="en-US" altLang="en-US" b="1" dirty="0" smtClean="0">
                <a:solidFill>
                  <a:srgbClr val="0077BE"/>
                </a:solidFill>
              </a:rPr>
              <a:t>California</a:t>
            </a: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524000"/>
            <a:ext cx="84582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Early voting center rules are already in place</a:t>
            </a:r>
          </a:p>
          <a:p>
            <a:pPr lvl="1" eaLnBrk="1" hangingPunct="1">
              <a:defRPr/>
            </a:pPr>
            <a:r>
              <a:rPr lang="en-US" altLang="en-US" dirty="0"/>
              <a:t>Use is determined by capabilities and needs of the jurisdiction</a:t>
            </a:r>
          </a:p>
          <a:p>
            <a:pPr lvl="1" eaLnBrk="1" hangingPunct="1">
              <a:defRPr/>
            </a:pPr>
            <a:r>
              <a:rPr lang="en-US" altLang="en-US" dirty="0"/>
              <a:t>Provide an additional option for voters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Legislation will be required for the use of EDVC</a:t>
            </a:r>
          </a:p>
          <a:p>
            <a:pPr lvl="1" eaLnBrk="1" hangingPunct="1">
              <a:defRPr/>
            </a:pPr>
            <a:r>
              <a:rPr lang="en-US" altLang="en-US" dirty="0"/>
              <a:t>Determine the number of voters per vote center</a:t>
            </a:r>
          </a:p>
          <a:p>
            <a:pPr lvl="1" eaLnBrk="1" hangingPunct="1">
              <a:defRPr/>
            </a:pPr>
            <a:r>
              <a:rPr lang="en-US" altLang="en-US" dirty="0"/>
              <a:t>Create a pilot </a:t>
            </a:r>
            <a:r>
              <a:rPr lang="en-US" altLang="en-US" dirty="0" smtClean="0"/>
              <a:t>program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78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Research Objectives</a:t>
            </a:r>
            <a:br>
              <a:rPr lang="en-US" altLang="en-US" b="1" dirty="0" smtClean="0">
                <a:solidFill>
                  <a:srgbClr val="0077BE"/>
                </a:solidFill>
              </a:rPr>
            </a:br>
            <a:r>
              <a:rPr lang="en-US" altLang="en-US" b="1" dirty="0" smtClean="0">
                <a:solidFill>
                  <a:srgbClr val="0077BE"/>
                </a:solidFill>
              </a:rPr>
              <a:t/>
            </a:r>
            <a:br>
              <a:rPr lang="en-US" altLang="en-US" b="1" dirty="0" smtClean="0">
                <a:solidFill>
                  <a:srgbClr val="0077BE"/>
                </a:solidFill>
              </a:rPr>
            </a:b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are vote centers and which jurisdictions use them?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effect have vote centers had on elections?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would the implementation of vote centers look like in Los Angeles County?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60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Questions for California</a:t>
            </a:r>
            <a:endParaRPr lang="en-US" alt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447800"/>
            <a:ext cx="88392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How many vote centers do we require?</a:t>
            </a:r>
          </a:p>
          <a:p>
            <a:pPr lvl="1" eaLnBrk="1" hangingPunct="1"/>
            <a:r>
              <a:rPr lang="en-US" altLang="en-US" dirty="0" smtClean="0"/>
              <a:t>1,000 voters per precinct polling places</a:t>
            </a:r>
          </a:p>
          <a:p>
            <a:pPr lvl="1" eaLnBrk="1" hangingPunct="1"/>
            <a:r>
              <a:rPr lang="en-US" altLang="en-US" dirty="0" smtClean="0"/>
              <a:t>Is there a right number for every county?</a:t>
            </a:r>
          </a:p>
          <a:p>
            <a:pPr eaLnBrk="1" hangingPunct="1"/>
            <a:r>
              <a:rPr lang="en-US" altLang="en-US" dirty="0" smtClean="0"/>
              <a:t>What will California’s pilot program look like?</a:t>
            </a:r>
          </a:p>
          <a:p>
            <a:pPr lvl="1" eaLnBrk="1" hangingPunct="1"/>
            <a:r>
              <a:rPr lang="en-US" altLang="en-US" dirty="0" smtClean="0"/>
              <a:t>Who will participate?</a:t>
            </a:r>
          </a:p>
          <a:p>
            <a:pPr lvl="1" eaLnBrk="1" hangingPunct="1"/>
            <a:r>
              <a:rPr lang="en-US" altLang="en-US" dirty="0" smtClean="0"/>
              <a:t>Which counties can support EDVC?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7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Special Thanks</a:t>
            </a:r>
            <a:br>
              <a:rPr lang="en-US" altLang="en-US" b="1" dirty="0" smtClean="0">
                <a:solidFill>
                  <a:srgbClr val="0077BE"/>
                </a:solidFill>
              </a:rPr>
            </a:br>
            <a:endParaRPr lang="en-US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676400"/>
            <a:ext cx="868680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dirty="0" smtClean="0"/>
              <a:t>National Conference of State Legislatures</a:t>
            </a:r>
          </a:p>
          <a:p>
            <a:pPr eaLnBrk="1" hangingPunct="1">
              <a:defRPr/>
            </a:pPr>
            <a:r>
              <a:rPr lang="en-US" altLang="en-US" dirty="0" smtClean="0"/>
              <a:t>Indiana Secretary of State</a:t>
            </a:r>
          </a:p>
          <a:p>
            <a:pPr eaLnBrk="1" hangingPunct="1">
              <a:defRPr/>
            </a:pPr>
            <a:r>
              <a:rPr lang="en-US" altLang="en-US" dirty="0" smtClean="0"/>
              <a:t>Travis County, Texas</a:t>
            </a:r>
          </a:p>
          <a:p>
            <a:pPr eaLnBrk="1" hangingPunct="1">
              <a:defRPr/>
            </a:pPr>
            <a:r>
              <a:rPr lang="en-US" altLang="en-US" dirty="0" smtClean="0"/>
              <a:t>Larimer County, Colorado</a:t>
            </a:r>
          </a:p>
          <a:p>
            <a:pPr eaLnBrk="1" hangingPunct="1">
              <a:defRPr/>
            </a:pPr>
            <a:r>
              <a:rPr lang="en-US" altLang="en-US" dirty="0" smtClean="0"/>
              <a:t>Elkhart County, Indiana</a:t>
            </a:r>
          </a:p>
          <a:p>
            <a:pPr eaLnBrk="1" hangingPunct="1">
              <a:defRPr/>
            </a:pPr>
            <a:r>
              <a:rPr lang="en-US" altLang="en-US" dirty="0" smtClean="0"/>
              <a:t>Clark County, Nevada</a:t>
            </a:r>
          </a:p>
          <a:p>
            <a:pPr eaLnBrk="1" hangingPunct="1">
              <a:defRPr/>
            </a:pPr>
            <a:r>
              <a:rPr lang="en-US" altLang="en-US" dirty="0" smtClean="0"/>
              <a:t>California Association of Clerks </a:t>
            </a:r>
            <a:r>
              <a:rPr lang="en-US" altLang="en-US" smtClean="0"/>
              <a:t>and </a:t>
            </a:r>
            <a:r>
              <a:rPr lang="en-US" altLang="en-US" smtClean="0"/>
              <a:t>Election </a:t>
            </a:r>
            <a:r>
              <a:rPr lang="en-US" altLang="en-US" dirty="0" smtClean="0"/>
              <a:t>Officials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13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Methodology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research involved legislative analysis, academic research and interviews with election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As part of our research we developed comprehensive case studies on vote center models used in Colorado, Indiana, Texas, Nevada and Florida 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72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What is a Vote Center?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 polling place at which any registered voter in the county may vote, regardless of their precinct </a:t>
            </a:r>
          </a:p>
          <a:p>
            <a:r>
              <a:rPr lang="en-US" altLang="en-US" dirty="0" smtClean="0"/>
              <a:t>Vote centers are used in two ways</a:t>
            </a:r>
          </a:p>
          <a:p>
            <a:pPr lvl="1"/>
            <a:r>
              <a:rPr lang="en-US" altLang="en-US" dirty="0"/>
              <a:t>Early Voting Centers</a:t>
            </a:r>
          </a:p>
          <a:p>
            <a:pPr lvl="1"/>
            <a:r>
              <a:rPr lang="en-US" altLang="en-US" dirty="0" smtClean="0"/>
              <a:t>Election Day Vote Centers (EDVC)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Early Voting Centers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Early voting centers are used during the early voting period</a:t>
            </a:r>
          </a:p>
          <a:p>
            <a:r>
              <a:rPr lang="en-US" altLang="en-US" dirty="0" smtClean="0"/>
              <a:t>Popular in states that do not offer Permanent Vote By Mail</a:t>
            </a:r>
          </a:p>
          <a:p>
            <a:pPr lvl="1"/>
            <a:r>
              <a:rPr lang="en-US" altLang="en-US" dirty="0" smtClean="0"/>
              <a:t>Ex. Ohio, Florida, Texas, Arizona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31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Election Day Vote Centers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Election day vote centers replace traditional precinct based polling places</a:t>
            </a:r>
          </a:p>
          <a:p>
            <a:r>
              <a:rPr lang="en-US" altLang="en-US" dirty="0" smtClean="0"/>
              <a:t>The number of voting locations offered is reduced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21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Benefits for Voters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Voter is empowered by the ability to choose the most convenient  location and time</a:t>
            </a:r>
          </a:p>
          <a:p>
            <a:pPr eaLnBrk="1" hangingPunct="1"/>
            <a:r>
              <a:rPr lang="en-US" altLang="en-US" dirty="0" smtClean="0"/>
              <a:t>Vote centers are located in common destinations and public facilities that are well known and recognizable</a:t>
            </a:r>
            <a:endParaRPr lang="en-US" altLang="en-US" dirty="0"/>
          </a:p>
          <a:p>
            <a:pPr eaLnBrk="1" hangingPunct="1"/>
            <a:r>
              <a:rPr lang="en-US" altLang="en-US" dirty="0"/>
              <a:t>Eliminates the possibility of an eligible voter showing up at the wrong </a:t>
            </a:r>
            <a:r>
              <a:rPr lang="en-US" altLang="en-US" dirty="0" smtClean="0"/>
              <a:t>location</a:t>
            </a:r>
          </a:p>
          <a:p>
            <a:pPr lvl="1" eaLnBrk="1" hangingPunct="1"/>
            <a:r>
              <a:rPr lang="en-US" altLang="en-US" dirty="0" smtClean="0"/>
              <a:t>Which </a:t>
            </a:r>
            <a:r>
              <a:rPr lang="en-US" altLang="en-US" dirty="0"/>
              <a:t>reduces provisional voting </a:t>
            </a:r>
            <a:r>
              <a:rPr lang="en-US" altLang="en-US" dirty="0" smtClean="0"/>
              <a:t>rates!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1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dirty="0" smtClean="0">
                <a:solidFill>
                  <a:srgbClr val="0077BE"/>
                </a:solidFill>
              </a:rPr>
              <a:t>Benefits for Administrators</a:t>
            </a:r>
            <a:endParaRPr lang="en-US" alt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Reduction in provisional voting!</a:t>
            </a:r>
          </a:p>
          <a:p>
            <a:pPr eaLnBrk="1" hangingPunct="1"/>
            <a:r>
              <a:rPr lang="en-US" altLang="en-US" dirty="0" smtClean="0"/>
              <a:t>Fewer locations to manage on Election Day</a:t>
            </a:r>
          </a:p>
          <a:p>
            <a:pPr eaLnBrk="1" hangingPunct="1"/>
            <a:r>
              <a:rPr lang="en-US" altLang="en-US" dirty="0" smtClean="0"/>
              <a:t>Reduces the voting equipment and staffing needs on Election Day</a:t>
            </a:r>
          </a:p>
          <a:p>
            <a:pPr eaLnBrk="1" hangingPunct="1"/>
            <a:r>
              <a:rPr lang="en-US" altLang="en-US" dirty="0" smtClean="0"/>
              <a:t>Fewer poll workers to recruit and train</a:t>
            </a:r>
          </a:p>
          <a:p>
            <a:pPr lvl="1" eaLnBrk="1" hangingPunct="1"/>
            <a:r>
              <a:rPr lang="en-US" altLang="en-US" dirty="0" smtClean="0"/>
              <a:t>Flexibility to focus on quality over quantity of poll workers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B3877-1CB9-4215-B2EA-2E68EB5AB2B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_Presentation_10-9-re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DL_Presentation_10-9-reg.thmx</Template>
  <TotalTime>5381</TotalTime>
  <Words>1298</Words>
  <Application>Microsoft Office PowerPoint</Application>
  <PresentationFormat>On-screen Show (4:3)</PresentationFormat>
  <Paragraphs>316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DL_Presentation_10-9-reg</vt:lpstr>
      <vt:lpstr>Default Design</vt:lpstr>
      <vt:lpstr>Vote Centers: The Future of California Elections?</vt:lpstr>
      <vt:lpstr>Voting Systems Assessment Project</vt:lpstr>
      <vt:lpstr>Research Objectives  </vt:lpstr>
      <vt:lpstr>Methodology</vt:lpstr>
      <vt:lpstr>What is a Vote Center?</vt:lpstr>
      <vt:lpstr>Early Voting Centers</vt:lpstr>
      <vt:lpstr>Election Day Vote Centers</vt:lpstr>
      <vt:lpstr>Benefits for Voters</vt:lpstr>
      <vt:lpstr>Benefits for Administrators</vt:lpstr>
      <vt:lpstr>Potential Disadvantages</vt:lpstr>
      <vt:lpstr>Vote Center Components</vt:lpstr>
      <vt:lpstr>Providing Every Ballot Style</vt:lpstr>
      <vt:lpstr>Electronic Poll Book</vt:lpstr>
      <vt:lpstr>Electronic Poll Book Benefits</vt:lpstr>
      <vt:lpstr>Potential Challenges</vt:lpstr>
      <vt:lpstr>Experience to Learn From</vt:lpstr>
      <vt:lpstr>Early Voting Legislation</vt:lpstr>
      <vt:lpstr>Early Voting Map</vt:lpstr>
      <vt:lpstr>Clark County, Nevada</vt:lpstr>
      <vt:lpstr>Origin of EDVC</vt:lpstr>
      <vt:lpstr>Transition to EDVC</vt:lpstr>
      <vt:lpstr>EDVC Legislation</vt:lpstr>
      <vt:lpstr>Number of Voters per Vote Center</vt:lpstr>
      <vt:lpstr>Legislative Map</vt:lpstr>
      <vt:lpstr>Legislative Milestones</vt:lpstr>
      <vt:lpstr>Legislative Findings</vt:lpstr>
      <vt:lpstr>Key Findings</vt:lpstr>
      <vt:lpstr>Best Practices</vt:lpstr>
      <vt:lpstr>Vote Centers in California</vt:lpstr>
      <vt:lpstr>Questions for California</vt:lpstr>
      <vt:lpstr>Special Thanks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for Voters with Disabilities</dc:title>
  <dc:creator>Colleen Pagter</dc:creator>
  <cp:lastModifiedBy>Adrian Avelar</cp:lastModifiedBy>
  <cp:revision>226</cp:revision>
  <cp:lastPrinted>2014-12-09T00:21:22Z</cp:lastPrinted>
  <dcterms:created xsi:type="dcterms:W3CDTF">2013-10-23T17:11:26Z</dcterms:created>
  <dcterms:modified xsi:type="dcterms:W3CDTF">2014-12-19T01:12:54Z</dcterms:modified>
</cp:coreProperties>
</file>